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146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76F-D7D8-4731-A15E-2B49123BBD6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259B-5FBE-496E-B2BF-BD366DAA7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76F-D7D8-4731-A15E-2B49123BBD6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259B-5FBE-496E-B2BF-BD366DAA7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76F-D7D8-4731-A15E-2B49123BBD6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259B-5FBE-496E-B2BF-BD366DAA7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76F-D7D8-4731-A15E-2B49123BBD6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259B-5FBE-496E-B2BF-BD366DAA7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76F-D7D8-4731-A15E-2B49123BBD6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259B-5FBE-496E-B2BF-BD366DAA7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76F-D7D8-4731-A15E-2B49123BBD6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259B-5FBE-496E-B2BF-BD366DAA7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76F-D7D8-4731-A15E-2B49123BBD6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259B-5FBE-496E-B2BF-BD366DAA7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76F-D7D8-4731-A15E-2B49123BBD6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259B-5FBE-496E-B2BF-BD366DAA7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76F-D7D8-4731-A15E-2B49123BBD6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259B-5FBE-496E-B2BF-BD366DAA7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76F-D7D8-4731-A15E-2B49123BBD6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259B-5FBE-496E-B2BF-BD366DAA7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9D76F-D7D8-4731-A15E-2B49123BBD6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4259B-5FBE-496E-B2BF-BD366DAA76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9D76F-D7D8-4731-A15E-2B49123BBD62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4259B-5FBE-496E-B2BF-BD366DAA76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0"/>
            <a:ext cx="80772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"/>
            <a:ext cx="8686800" cy="6553200"/>
          </a:xfrm>
        </p:spPr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04800" y="0"/>
            <a:ext cx="8382000" cy="152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lanjutan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Wave 4"/>
          <p:cNvSpPr/>
          <p:nvPr/>
        </p:nvSpPr>
        <p:spPr>
          <a:xfrm>
            <a:off x="0" y="0"/>
            <a:ext cx="2514600" cy="914400"/>
          </a:xfrm>
          <a:prstGeom prst="wave">
            <a:avLst>
              <a:gd name="adj1" fmla="val 2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kualitatif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609600" y="762000"/>
            <a:ext cx="45719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0" y="1143000"/>
            <a:ext cx="25146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Desain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: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Umum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fleksibel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b’kembang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&amp;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mun-cul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dlm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proses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penelitian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609600" y="28194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0" y="3124200"/>
            <a:ext cx="2667000" cy="3505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Tujuan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: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Menemukan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pola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hub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yg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interaktif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M’gambarkan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realitas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yg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kompleks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Memperoleh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pemahaman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makna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Menemukan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teori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2743200" y="5791200"/>
            <a:ext cx="152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971800" y="5105400"/>
            <a:ext cx="22098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Metode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penelitian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:</a:t>
            </a:r>
          </a:p>
          <a:p>
            <a:pPr algn="just">
              <a:buFontTx/>
              <a:buChar char="-"/>
            </a:pP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Grounded research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Etnografi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fenomenologi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2" name="Down Arrow 11"/>
          <p:cNvSpPr/>
          <p:nvPr/>
        </p:nvSpPr>
        <p:spPr>
          <a:xfrm flipV="1">
            <a:off x="3962400" y="48006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2895600" y="2362200"/>
            <a:ext cx="2438400" cy="2438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Teknik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pengam-bilan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data: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Partisipasi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obser-vasi,Wawancara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m’dalam,Dokumentasi,Triangulasi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>
              <a:buFontTx/>
              <a:buChar char="-"/>
            </a:pPr>
            <a:r>
              <a:rPr lang="en-US" sz="2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FGD</a:t>
            </a:r>
          </a:p>
          <a:p>
            <a:pPr algn="just">
              <a:buFontTx/>
              <a:buChar char="-"/>
            </a:pPr>
            <a:endParaRPr lang="en-US" sz="2000" dirty="0">
              <a:latin typeface="Bradley Hand ITC" pitchFamily="66" charset="0"/>
            </a:endParaRPr>
          </a:p>
        </p:txBody>
      </p:sp>
      <p:sp>
        <p:nvSpPr>
          <p:cNvPr id="14" name="Down Arrow 13"/>
          <p:cNvSpPr/>
          <p:nvPr/>
        </p:nvSpPr>
        <p:spPr>
          <a:xfrm flipV="1">
            <a:off x="3962400" y="205740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2667000" y="0"/>
            <a:ext cx="2590800" cy="1981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Instrument (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alat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)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penelitian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: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-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peneliti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sbg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instru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-men</a:t>
            </a:r>
          </a:p>
          <a:p>
            <a:pPr algn="just"/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-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buku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catatan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tape recorder, camera,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handycam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dll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ctr"/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5334000" y="609600"/>
            <a:ext cx="2286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5715000" y="0"/>
            <a:ext cx="31242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Data: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Kualitatif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kata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kali-mat,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grafis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peta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dll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)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Dokumen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pribadi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ca2tan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lapanagan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ucapan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tin-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dakan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responden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doku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-men,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dll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7086600" y="2209800"/>
            <a:ext cx="45719" cy="152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5715000" y="2438400"/>
            <a:ext cx="3048000" cy="1905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Sampel</a:t>
            </a:r>
            <a:r>
              <a:rPr lang="en-US" sz="2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sumber</a:t>
            </a:r>
            <a:r>
              <a:rPr lang="en-US" sz="2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data)</a:t>
            </a:r>
          </a:p>
          <a:p>
            <a:pPr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Ukuran</a:t>
            </a:r>
            <a:r>
              <a:rPr lang="en-US" sz="2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kecil</a:t>
            </a:r>
            <a:endParaRPr lang="en-US" sz="2000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Tdk</a:t>
            </a:r>
            <a:r>
              <a:rPr lang="en-US" sz="2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representatif</a:t>
            </a:r>
            <a:endParaRPr lang="en-US" sz="2000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>
              <a:buFontTx/>
              <a:buChar char="-"/>
            </a:pPr>
            <a:r>
              <a:rPr lang="en-US" sz="2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Purposive, snowball</a:t>
            </a:r>
          </a:p>
          <a:p>
            <a:pPr algn="just">
              <a:buFontTx/>
              <a:buChar char="-"/>
            </a:pPr>
            <a:r>
              <a:rPr lang="en-US" sz="2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Berkembang</a:t>
            </a:r>
            <a:r>
              <a:rPr lang="en-US" sz="2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slm</a:t>
            </a:r>
            <a:r>
              <a:rPr lang="en-US" sz="2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proses</a:t>
            </a:r>
            <a:r>
              <a:rPr lang="en-US" sz="2000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penelitian</a:t>
            </a:r>
            <a:endParaRPr lang="en-US" sz="2000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0" name="Down Arrow 19"/>
          <p:cNvSpPr/>
          <p:nvPr/>
        </p:nvSpPr>
        <p:spPr>
          <a:xfrm>
            <a:off x="7162800" y="43434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410200" y="4648200"/>
            <a:ext cx="3352800" cy="16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Analisis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: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Terus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menerus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dr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awall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hingga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akhir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penelitian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Induktif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Mencari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pola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tema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model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dan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teori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7391400" y="6324600"/>
            <a:ext cx="12192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685800" y="-45718"/>
            <a:ext cx="77724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228600"/>
            <a:ext cx="8839200" cy="6400800"/>
          </a:xfrm>
        </p:spPr>
        <p:txBody>
          <a:bodyPr/>
          <a:lstStyle/>
          <a:p>
            <a:pPr algn="just"/>
            <a:endParaRPr lang="en-US" dirty="0"/>
          </a:p>
        </p:txBody>
      </p:sp>
      <p:sp>
        <p:nvSpPr>
          <p:cNvPr id="4" name="Wave 3"/>
          <p:cNvSpPr/>
          <p:nvPr/>
        </p:nvSpPr>
        <p:spPr>
          <a:xfrm>
            <a:off x="381000" y="228600"/>
            <a:ext cx="2286000" cy="838200"/>
          </a:xfrm>
          <a:prstGeom prst="wave">
            <a:avLst>
              <a:gd name="adj1" fmla="val 1791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kuantitatif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990600" y="914400"/>
            <a:ext cx="45719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381000" y="1295400"/>
            <a:ext cx="22098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Desain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: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spesifik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jelas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rinci</a:t>
            </a:r>
            <a:r>
              <a:rPr lang="en-US" dirty="0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, &amp; </a:t>
            </a:r>
            <a:r>
              <a:rPr lang="en-US" dirty="0" err="1">
                <a:solidFill>
                  <a:schemeClr val="tx1"/>
                </a:solidFill>
                <a:latin typeface="Batang" pitchFamily="18" charset="-127"/>
                <a:ea typeface="Batang" pitchFamily="18" charset="-127"/>
              </a:rPr>
              <a:t>ketat</a:t>
            </a:r>
            <a:endParaRPr lang="en-US" dirty="0">
              <a:solidFill>
                <a:schemeClr val="tx1"/>
              </a:solidFill>
              <a:latin typeface="Batang" pitchFamily="18" charset="-127"/>
              <a:ea typeface="Batang" pitchFamily="18" charset="-127"/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990600" y="2667000"/>
            <a:ext cx="762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81000" y="3124200"/>
            <a:ext cx="2362200" cy="3581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Tujuan</a:t>
            </a:r>
            <a:r>
              <a:rPr lang="en-US" dirty="0">
                <a:solidFill>
                  <a:schemeClr val="tx1"/>
                </a:solidFill>
              </a:rPr>
              <a:t>: 1.M’dekripiskan 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2.M’nunjukan hub/</a:t>
            </a:r>
            <a:r>
              <a:rPr lang="en-US" dirty="0" err="1">
                <a:solidFill>
                  <a:schemeClr val="tx1"/>
                </a:solidFill>
              </a:rPr>
              <a:t>pengaruh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thd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lainnya</a:t>
            </a:r>
            <a:r>
              <a:rPr lang="en-US" dirty="0">
                <a:solidFill>
                  <a:schemeClr val="tx1"/>
                </a:solidFill>
              </a:rPr>
              <a:t>.  3.M’uji </a:t>
            </a:r>
            <a:r>
              <a:rPr lang="en-US" dirty="0" err="1">
                <a:solidFill>
                  <a:schemeClr val="tx1"/>
                </a:solidFill>
              </a:rPr>
              <a:t>teori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4.Mencari </a:t>
            </a:r>
            <a:r>
              <a:rPr lang="en-US" dirty="0" err="1">
                <a:solidFill>
                  <a:schemeClr val="tx1"/>
                </a:solidFill>
              </a:rPr>
              <a:t>generali-sasi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m’punyai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prediktif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sp>
        <p:nvSpPr>
          <p:cNvPr id="9" name="Right Arrow 8"/>
          <p:cNvSpPr/>
          <p:nvPr/>
        </p:nvSpPr>
        <p:spPr>
          <a:xfrm>
            <a:off x="2819400" y="5791200"/>
            <a:ext cx="3810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200400" y="4648200"/>
            <a:ext cx="17526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Metode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riset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 1. </a:t>
            </a:r>
            <a:r>
              <a:rPr lang="en-US" dirty="0" err="1">
                <a:solidFill>
                  <a:schemeClr val="tx1"/>
                </a:solidFill>
              </a:rPr>
              <a:t>analisis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isi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Eksperimen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3. survey</a:t>
            </a:r>
          </a:p>
        </p:txBody>
      </p:sp>
      <p:sp>
        <p:nvSpPr>
          <p:cNvPr id="11" name="Down Arrow 10"/>
          <p:cNvSpPr/>
          <p:nvPr/>
        </p:nvSpPr>
        <p:spPr>
          <a:xfrm flipV="1">
            <a:off x="3886200" y="4343400"/>
            <a:ext cx="76200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2971800" y="2133600"/>
            <a:ext cx="1981200" cy="2133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Teknik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pengumpulan</a:t>
            </a:r>
            <a:r>
              <a:rPr lang="en-US" dirty="0">
                <a:solidFill>
                  <a:schemeClr val="tx1"/>
                </a:solidFill>
              </a:rPr>
              <a:t> data:</a:t>
            </a:r>
          </a:p>
          <a:p>
            <a:pPr marL="342900" indent="-34290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Kuesione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angket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marL="342900" indent="-342900" algn="just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observasi</a:t>
            </a:r>
            <a:r>
              <a:rPr lang="en-US" dirty="0">
                <a:solidFill>
                  <a:schemeClr val="tx1"/>
                </a:solidFill>
              </a:rPr>
              <a:t> &amp; </a:t>
            </a:r>
            <a:r>
              <a:rPr lang="en-US" dirty="0" err="1">
                <a:solidFill>
                  <a:schemeClr val="tx1"/>
                </a:solidFill>
              </a:rPr>
              <a:t>wawancara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tersrutktur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Down Arrow 12"/>
          <p:cNvSpPr/>
          <p:nvPr/>
        </p:nvSpPr>
        <p:spPr>
          <a:xfrm flipV="1">
            <a:off x="4038600" y="1905000"/>
            <a:ext cx="76200" cy="1828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2819400" y="228600"/>
            <a:ext cx="2971800" cy="1524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Instrument (</a:t>
            </a:r>
            <a:r>
              <a:rPr lang="en-US" dirty="0" err="1">
                <a:solidFill>
                  <a:schemeClr val="tx1"/>
                </a:solidFill>
              </a:rPr>
              <a:t>alat</a:t>
            </a:r>
            <a:r>
              <a:rPr lang="en-US" dirty="0">
                <a:solidFill>
                  <a:schemeClr val="tx1"/>
                </a:solidFill>
              </a:rPr>
              <a:t>) </a:t>
            </a:r>
            <a:r>
              <a:rPr lang="en-US" dirty="0" err="1">
                <a:solidFill>
                  <a:schemeClr val="tx1"/>
                </a:solidFill>
              </a:rPr>
              <a:t>penelitian</a:t>
            </a:r>
            <a:r>
              <a:rPr lang="en-US" dirty="0">
                <a:solidFill>
                  <a:schemeClr val="tx1"/>
                </a:solidFill>
              </a:rPr>
              <a:t>: -test, </a:t>
            </a:r>
            <a:r>
              <a:rPr lang="en-US" dirty="0" err="1">
                <a:solidFill>
                  <a:schemeClr val="tx1"/>
                </a:solidFill>
              </a:rPr>
              <a:t>kuesioner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wawancara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terstuktur</a:t>
            </a:r>
            <a:endParaRPr lang="en-US" dirty="0">
              <a:solidFill>
                <a:schemeClr val="tx1"/>
              </a:solidFill>
            </a:endParaRPr>
          </a:p>
          <a:p>
            <a:pPr marL="53975" indent="-53975" algn="just"/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Instrumen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terstandar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5867400" y="762000"/>
            <a:ext cx="152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6096000" y="228600"/>
            <a:ext cx="3048000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Data: 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kuantitatif</a:t>
            </a:r>
            <a:endParaRPr lang="en-US" dirty="0">
              <a:solidFill>
                <a:schemeClr val="tx1"/>
              </a:solidFill>
            </a:endParaRPr>
          </a:p>
          <a:p>
            <a:pPr marL="109538" indent="-109538" algn="just"/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hasil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pengukuran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variabel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dioperasionalkan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dgn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m’guna-kan</a:t>
            </a:r>
            <a:r>
              <a:rPr lang="en-US" dirty="0">
                <a:solidFill>
                  <a:schemeClr val="tx1"/>
                </a:solidFill>
              </a:rPr>
              <a:t> instrument</a:t>
            </a:r>
          </a:p>
        </p:txBody>
      </p:sp>
      <p:sp>
        <p:nvSpPr>
          <p:cNvPr id="17" name="Down Arrow 16"/>
          <p:cNvSpPr/>
          <p:nvPr/>
        </p:nvSpPr>
        <p:spPr>
          <a:xfrm>
            <a:off x="7543800" y="1981200"/>
            <a:ext cx="45719" cy="76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5638800" y="2209800"/>
            <a:ext cx="3200400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Sampel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sumber</a:t>
            </a:r>
            <a:r>
              <a:rPr lang="en-US" dirty="0">
                <a:solidFill>
                  <a:schemeClr val="tx1"/>
                </a:solidFill>
              </a:rPr>
              <a:t> data):</a:t>
            </a: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</a:rPr>
              <a:t>Ukurannya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</a:rPr>
              <a:t>representatif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</a:rPr>
              <a:t>sebisa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mungkin</a:t>
            </a:r>
            <a:r>
              <a:rPr lang="en-US" dirty="0">
                <a:solidFill>
                  <a:schemeClr val="tx1"/>
                </a:solidFill>
              </a:rPr>
              <a:t> random</a:t>
            </a:r>
          </a:p>
          <a:p>
            <a:pPr algn="just"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Ditentukan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awal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19" name="Down Arrow 18"/>
          <p:cNvSpPr/>
          <p:nvPr/>
        </p:nvSpPr>
        <p:spPr>
          <a:xfrm>
            <a:off x="7086600" y="4038600"/>
            <a:ext cx="45719" cy="228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5105400" y="4419600"/>
            <a:ext cx="2667000" cy="1295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dirty="0" err="1">
                <a:solidFill>
                  <a:schemeClr val="tx1"/>
                </a:solidFill>
              </a:rPr>
              <a:t>Analisis</a:t>
            </a:r>
            <a:r>
              <a:rPr lang="en-US" dirty="0">
                <a:solidFill>
                  <a:schemeClr val="tx1"/>
                </a:solidFill>
              </a:rPr>
              <a:t>:</a:t>
            </a:r>
          </a:p>
          <a:p>
            <a:pPr marL="109538" indent="-109538" algn="just">
              <a:buFontTx/>
              <a:buChar char="-"/>
            </a:pPr>
            <a:r>
              <a:rPr lang="en-US" dirty="0" err="1">
                <a:solidFill>
                  <a:schemeClr val="tx1"/>
                </a:solidFill>
              </a:rPr>
              <a:t>Setelah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selesai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p’umpulan</a:t>
            </a:r>
            <a:r>
              <a:rPr lang="en-US" dirty="0">
                <a:solidFill>
                  <a:schemeClr val="tx1"/>
                </a:solidFill>
              </a:rPr>
              <a:t> data</a:t>
            </a:r>
          </a:p>
          <a:p>
            <a:pPr algn="just"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- </a:t>
            </a:r>
            <a:r>
              <a:rPr lang="en-US" dirty="0" err="1">
                <a:solidFill>
                  <a:schemeClr val="tx1"/>
                </a:solidFill>
              </a:rPr>
              <a:t>deduktif</a:t>
            </a:r>
            <a:endParaRPr lang="en-US" dirty="0">
              <a:solidFill>
                <a:schemeClr val="tx1"/>
              </a:solidFill>
            </a:endParaRPr>
          </a:p>
          <a:p>
            <a:pPr algn="just">
              <a:buFontTx/>
              <a:buChar char="-"/>
            </a:pP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M’gunakan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uji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statistik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629400" y="5867400"/>
            <a:ext cx="22098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267</Words>
  <Application>Microsoft Office PowerPoint</Application>
  <PresentationFormat>On-screen Show (4:3)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Batang</vt:lpstr>
      <vt:lpstr>Arial</vt:lpstr>
      <vt:lpstr>Bradley Hand ITC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Aqila Prameswari</cp:lastModifiedBy>
  <cp:revision>3</cp:revision>
  <dcterms:created xsi:type="dcterms:W3CDTF">2024-09-27T09:32:24Z</dcterms:created>
  <dcterms:modified xsi:type="dcterms:W3CDTF">2025-10-31T03:00:17Z</dcterms:modified>
</cp:coreProperties>
</file>